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67" r:id="rId4"/>
    <p:sldId id="269" r:id="rId5"/>
    <p:sldId id="264" r:id="rId6"/>
  </p:sldIdLst>
  <p:sldSz cx="10621963" cy="7489825"/>
  <p:notesSz cx="6662738" cy="9832975"/>
  <p:defaultTextStyle>
    <a:defPPr>
      <a:defRPr lang="es-ES"/>
    </a:defPPr>
    <a:lvl1pPr marL="0" algn="l" defTabSz="9876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844" algn="l" defTabSz="9876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687" algn="l" defTabSz="9876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531" algn="l" defTabSz="9876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5374" algn="l" defTabSz="9876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9218" algn="l" defTabSz="9876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3061" algn="l" defTabSz="9876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905" algn="l" defTabSz="9876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50748" algn="l" defTabSz="98768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78" y="210"/>
      </p:cViewPr>
      <p:guideLst>
        <p:guide orient="horz" pos="2360"/>
        <p:guide pos="33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ES" smtClean="0"/>
              <a:t>.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401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2886C-1E40-4ECC-87FA-CFE08ACDD3B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07669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s-ES" smtClean="0"/>
              <a:t>.</a:t>
            </a:r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738188"/>
            <a:ext cx="5229225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274" y="4670663"/>
            <a:ext cx="5330190" cy="4424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4010" y="9339620"/>
            <a:ext cx="2887186" cy="4916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C39D0-7882-4FA2-9751-5B015853BDA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2807726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87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3844" algn="l" defTabSz="987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87687" algn="l" defTabSz="987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1531" algn="l" defTabSz="987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75374" algn="l" defTabSz="987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69218" algn="l" defTabSz="987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63061" algn="l" defTabSz="987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56905" algn="l" defTabSz="987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50748" algn="l" defTabSz="9876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7550" y="738188"/>
            <a:ext cx="5229225" cy="36861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s-ES" smtClean="0"/>
              <a:t>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4427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7550" y="738188"/>
            <a:ext cx="5229225" cy="36861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" smtClean="0"/>
              <a:t>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89918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7550" y="738188"/>
            <a:ext cx="5229225" cy="36861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" smtClean="0"/>
              <a:t>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4020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7550" y="738188"/>
            <a:ext cx="5229225" cy="36861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" smtClean="0"/>
              <a:t>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0851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7550" y="738188"/>
            <a:ext cx="5229225" cy="3686175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" smtClean="0"/>
              <a:t>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6438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96647" y="2326703"/>
            <a:ext cx="9028669" cy="16054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93295" y="4244234"/>
            <a:ext cx="7435375" cy="19140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5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3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50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2A9BA-8E98-4CA7-A44E-4D26F2D211F9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6DF4-2BA0-4F41-B254-A4C1CC002493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00923" y="299943"/>
            <a:ext cx="2389942" cy="63906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1100" y="299943"/>
            <a:ext cx="6992792" cy="63906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658-0201-4A54-9381-F81833AB6503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4714C-0EEA-447E-B06A-481AC7E44CA2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9062" y="4812908"/>
            <a:ext cx="9028669" cy="1487562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39062" y="3174508"/>
            <a:ext cx="9028669" cy="1638398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938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68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53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92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30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507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F86E-B24F-4E97-BD3C-EE4DF18B38E5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1098" y="1747629"/>
            <a:ext cx="4691367" cy="494293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99498" y="1747629"/>
            <a:ext cx="4691367" cy="4942938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AC9-9B23-4F5C-8DF3-541B1E5906D6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1099" y="1676543"/>
            <a:ext cx="4693211" cy="6987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3844" indent="0">
              <a:buNone/>
              <a:defRPr sz="2100" b="1"/>
            </a:lvl2pPr>
            <a:lvl3pPr marL="987687" indent="0">
              <a:buNone/>
              <a:defRPr sz="1900" b="1"/>
            </a:lvl3pPr>
            <a:lvl4pPr marL="1481531" indent="0">
              <a:buNone/>
              <a:defRPr sz="1700" b="1"/>
            </a:lvl4pPr>
            <a:lvl5pPr marL="1975374" indent="0">
              <a:buNone/>
              <a:defRPr sz="1700" b="1"/>
            </a:lvl5pPr>
            <a:lvl6pPr marL="2469218" indent="0">
              <a:buNone/>
              <a:defRPr sz="1700" b="1"/>
            </a:lvl6pPr>
            <a:lvl7pPr marL="2963061" indent="0">
              <a:buNone/>
              <a:defRPr sz="1700" b="1"/>
            </a:lvl7pPr>
            <a:lvl8pPr marL="3456905" indent="0">
              <a:buNone/>
              <a:defRPr sz="1700" b="1"/>
            </a:lvl8pPr>
            <a:lvl9pPr marL="3950748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1099" y="2375245"/>
            <a:ext cx="4693211" cy="431531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395811" y="1676543"/>
            <a:ext cx="4695055" cy="6987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3844" indent="0">
              <a:buNone/>
              <a:defRPr sz="2100" b="1"/>
            </a:lvl2pPr>
            <a:lvl3pPr marL="987687" indent="0">
              <a:buNone/>
              <a:defRPr sz="1900" b="1"/>
            </a:lvl3pPr>
            <a:lvl4pPr marL="1481531" indent="0">
              <a:buNone/>
              <a:defRPr sz="1700" b="1"/>
            </a:lvl4pPr>
            <a:lvl5pPr marL="1975374" indent="0">
              <a:buNone/>
              <a:defRPr sz="1700" b="1"/>
            </a:lvl5pPr>
            <a:lvl6pPr marL="2469218" indent="0">
              <a:buNone/>
              <a:defRPr sz="1700" b="1"/>
            </a:lvl6pPr>
            <a:lvl7pPr marL="2963061" indent="0">
              <a:buNone/>
              <a:defRPr sz="1700" b="1"/>
            </a:lvl7pPr>
            <a:lvl8pPr marL="3456905" indent="0">
              <a:buNone/>
              <a:defRPr sz="1700" b="1"/>
            </a:lvl8pPr>
            <a:lvl9pPr marL="3950748" indent="0">
              <a:buNone/>
              <a:defRPr sz="1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395811" y="2375245"/>
            <a:ext cx="4695055" cy="431531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0235-9B81-4E69-B6F6-9DCD38AA892D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874B-ADDA-43FA-B0AF-51FFCE6B349E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A030-DF71-4B66-99E3-32D020DF9BD2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1099" y="298207"/>
            <a:ext cx="3494553" cy="126910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52893" y="298208"/>
            <a:ext cx="5937972" cy="6392359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1099" y="1567318"/>
            <a:ext cx="3494553" cy="5123248"/>
          </a:xfrm>
        </p:spPr>
        <p:txBody>
          <a:bodyPr/>
          <a:lstStyle>
            <a:lvl1pPr marL="0" indent="0">
              <a:buNone/>
              <a:defRPr sz="1500"/>
            </a:lvl1pPr>
            <a:lvl2pPr marL="493844" indent="0">
              <a:buNone/>
              <a:defRPr sz="1300"/>
            </a:lvl2pPr>
            <a:lvl3pPr marL="987687" indent="0">
              <a:buNone/>
              <a:defRPr sz="1100"/>
            </a:lvl3pPr>
            <a:lvl4pPr marL="1481531" indent="0">
              <a:buNone/>
              <a:defRPr sz="900"/>
            </a:lvl4pPr>
            <a:lvl5pPr marL="1975374" indent="0">
              <a:buNone/>
              <a:defRPr sz="900"/>
            </a:lvl5pPr>
            <a:lvl6pPr marL="2469218" indent="0">
              <a:buNone/>
              <a:defRPr sz="900"/>
            </a:lvl6pPr>
            <a:lvl7pPr marL="2963061" indent="0">
              <a:buNone/>
              <a:defRPr sz="900"/>
            </a:lvl7pPr>
            <a:lvl8pPr marL="3456905" indent="0">
              <a:buNone/>
              <a:defRPr sz="900"/>
            </a:lvl8pPr>
            <a:lvl9pPr marL="3950748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70D64-A8C9-464F-ACA9-EE3A0BD1B268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81979" y="5242878"/>
            <a:ext cx="6373178" cy="6189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81979" y="669231"/>
            <a:ext cx="6373178" cy="4493895"/>
          </a:xfrm>
        </p:spPr>
        <p:txBody>
          <a:bodyPr/>
          <a:lstStyle>
            <a:lvl1pPr marL="0" indent="0">
              <a:buNone/>
              <a:defRPr sz="3500"/>
            </a:lvl1pPr>
            <a:lvl2pPr marL="493844" indent="0">
              <a:buNone/>
              <a:defRPr sz="2900"/>
            </a:lvl2pPr>
            <a:lvl3pPr marL="987687" indent="0">
              <a:buNone/>
              <a:defRPr sz="2500"/>
            </a:lvl3pPr>
            <a:lvl4pPr marL="1481531" indent="0">
              <a:buNone/>
              <a:defRPr sz="2100"/>
            </a:lvl4pPr>
            <a:lvl5pPr marL="1975374" indent="0">
              <a:buNone/>
              <a:defRPr sz="2100"/>
            </a:lvl5pPr>
            <a:lvl6pPr marL="2469218" indent="0">
              <a:buNone/>
              <a:defRPr sz="2100"/>
            </a:lvl6pPr>
            <a:lvl7pPr marL="2963061" indent="0">
              <a:buNone/>
              <a:defRPr sz="2100"/>
            </a:lvl7pPr>
            <a:lvl8pPr marL="3456905" indent="0">
              <a:buNone/>
              <a:defRPr sz="2100"/>
            </a:lvl8pPr>
            <a:lvl9pPr marL="3950748" indent="0">
              <a:buNone/>
              <a:defRPr sz="2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81979" y="5861830"/>
            <a:ext cx="6373178" cy="879013"/>
          </a:xfrm>
        </p:spPr>
        <p:txBody>
          <a:bodyPr/>
          <a:lstStyle>
            <a:lvl1pPr marL="0" indent="0">
              <a:buNone/>
              <a:defRPr sz="1500"/>
            </a:lvl1pPr>
            <a:lvl2pPr marL="493844" indent="0">
              <a:buNone/>
              <a:defRPr sz="1300"/>
            </a:lvl2pPr>
            <a:lvl3pPr marL="987687" indent="0">
              <a:buNone/>
              <a:defRPr sz="1100"/>
            </a:lvl3pPr>
            <a:lvl4pPr marL="1481531" indent="0">
              <a:buNone/>
              <a:defRPr sz="900"/>
            </a:lvl4pPr>
            <a:lvl5pPr marL="1975374" indent="0">
              <a:buNone/>
              <a:defRPr sz="900"/>
            </a:lvl5pPr>
            <a:lvl6pPr marL="2469218" indent="0">
              <a:buNone/>
              <a:defRPr sz="900"/>
            </a:lvl6pPr>
            <a:lvl7pPr marL="2963061" indent="0">
              <a:buNone/>
              <a:defRPr sz="900"/>
            </a:lvl7pPr>
            <a:lvl8pPr marL="3456905" indent="0">
              <a:buNone/>
              <a:defRPr sz="900"/>
            </a:lvl8pPr>
            <a:lvl9pPr marL="3950748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45FC-20B4-4866-BE51-2738721B75EE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1100" y="299941"/>
            <a:ext cx="9559766" cy="1248304"/>
          </a:xfrm>
          <a:prstGeom prst="rect">
            <a:avLst/>
          </a:prstGeom>
        </p:spPr>
        <p:txBody>
          <a:bodyPr vert="horz" lIns="98769" tIns="49384" rIns="98769" bIns="4938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1100" y="1747629"/>
            <a:ext cx="9559766" cy="4942938"/>
          </a:xfrm>
          <a:prstGeom prst="rect">
            <a:avLst/>
          </a:prstGeom>
        </p:spPr>
        <p:txBody>
          <a:bodyPr vert="horz" lIns="98769" tIns="49384" rIns="98769" bIns="4938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31099" y="6941961"/>
            <a:ext cx="2478458" cy="398764"/>
          </a:xfrm>
          <a:prstGeom prst="rect">
            <a:avLst/>
          </a:prstGeom>
        </p:spPr>
        <p:txBody>
          <a:bodyPr vert="horz" lIns="98769" tIns="49384" rIns="98769" bIns="4938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88B0D-36F4-4D05-BB15-C962AF986F03}" type="datetime1">
              <a:rPr lang="es-ES" smtClean="0"/>
              <a:pPr/>
              <a:t>26/04/2016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29173" y="6941961"/>
            <a:ext cx="3363622" cy="398764"/>
          </a:xfrm>
          <a:prstGeom prst="rect">
            <a:avLst/>
          </a:prstGeom>
        </p:spPr>
        <p:txBody>
          <a:bodyPr vert="horz" lIns="98769" tIns="49384" rIns="98769" bIns="4938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612408" y="6941961"/>
            <a:ext cx="2478458" cy="398764"/>
          </a:xfrm>
          <a:prstGeom prst="rect">
            <a:avLst/>
          </a:prstGeom>
        </p:spPr>
        <p:txBody>
          <a:bodyPr vert="horz" lIns="98769" tIns="49384" rIns="98769" bIns="4938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7ACDB-A1D6-438B-805F-A09D9141A1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87687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383" indent="-370383" algn="l" defTabSz="987687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495" indent="-308652" algn="l" defTabSz="98768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609" indent="-246922" algn="l" defTabSz="98768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452" indent="-246922" algn="l" defTabSz="98768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2296" indent="-246922" algn="l" defTabSz="98768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16140" indent="-246922" algn="l" defTabSz="98768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983" indent="-246922" algn="l" defTabSz="98768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03827" indent="-246922" algn="l" defTabSz="98768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97670" indent="-246922" algn="l" defTabSz="98768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87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844" algn="l" defTabSz="987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687" algn="l" defTabSz="987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531" algn="l" defTabSz="987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5374" algn="l" defTabSz="987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9218" algn="l" defTabSz="987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1" algn="l" defTabSz="987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905" algn="l" defTabSz="987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50748" algn="l" defTabSz="98768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7069" y="599230"/>
            <a:ext cx="9559766" cy="13731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000" dirty="0"/>
              <a:t>ALGO NUEVO ESTA EMPEZANDO: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248694" y="2014787"/>
            <a:ext cx="4315203" cy="1411755"/>
          </a:xfrm>
          <a:prstGeom prst="rect">
            <a:avLst/>
          </a:prstGeom>
        </p:spPr>
        <p:txBody>
          <a:bodyPr wrap="square" lIns="98769" tIns="49384" rIns="98769" bIns="49384">
            <a:spAutoFit/>
          </a:bodyPr>
          <a:lstStyle/>
          <a:p>
            <a:pPr algn="ctr">
              <a:buNone/>
            </a:pPr>
            <a:r>
              <a:rPr lang="es-ES" sz="6500" dirty="0"/>
              <a:t>HISPANIA</a:t>
            </a:r>
          </a:p>
          <a:p>
            <a:pPr algn="ctr">
              <a:buNone/>
            </a:pPr>
            <a:endParaRPr lang="es-E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0135" y="3823557"/>
            <a:ext cx="6282983" cy="253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497871" y="1716404"/>
            <a:ext cx="9875175" cy="4603154"/>
          </a:xfrm>
          <a:prstGeom prst="rect">
            <a:avLst/>
          </a:prstGeom>
        </p:spPr>
        <p:txBody>
          <a:bodyPr vert="horz" lIns="98769" tIns="49384" rIns="98769" bIns="49384" rtlCol="0">
            <a:normAutofit/>
          </a:bodyPr>
          <a:lstStyle/>
          <a:p>
            <a:pPr marL="555574" indent="-555574" algn="ctr">
              <a:spcBef>
                <a:spcPct val="20000"/>
              </a:spcBef>
              <a:defRPr/>
            </a:pPr>
            <a:r>
              <a:rPr lang="es-ES" sz="6500" dirty="0"/>
              <a:t>Cómo predicar a Jesucristo </a:t>
            </a:r>
          </a:p>
          <a:p>
            <a:pPr marL="555574" indent="-555574" algn="ctr">
              <a:spcBef>
                <a:spcPct val="20000"/>
              </a:spcBef>
              <a:defRPr/>
            </a:pPr>
            <a:r>
              <a:rPr lang="es-ES" sz="6500" dirty="0"/>
              <a:t>hoy </a:t>
            </a:r>
          </a:p>
          <a:p>
            <a:pPr marL="555574" indent="-555574" algn="ctr">
              <a:spcBef>
                <a:spcPct val="20000"/>
              </a:spcBef>
              <a:defRPr/>
            </a:pPr>
            <a:r>
              <a:rPr lang="es-ES" sz="6500" dirty="0"/>
              <a:t>en nuestros ambientes, territorios y circunstancias.</a:t>
            </a:r>
          </a:p>
          <a:p>
            <a:pPr marL="555574" indent="-555574">
              <a:spcBef>
                <a:spcPct val="20000"/>
              </a:spcBef>
              <a:defRPr/>
            </a:pPr>
            <a:endParaRPr lang="es-ES" sz="3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32523" cy="114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208528" y="1778862"/>
            <a:ext cx="10204910" cy="5187871"/>
          </a:xfrm>
          <a:prstGeom prst="rect">
            <a:avLst/>
          </a:prstGeom>
        </p:spPr>
        <p:txBody>
          <a:bodyPr vert="horz" lIns="98769" tIns="49384" rIns="98769" bIns="49384" rtlCol="0">
            <a:normAutofit lnSpcReduction="10000"/>
          </a:bodyPr>
          <a:lstStyle/>
          <a:p>
            <a:pPr>
              <a:spcBef>
                <a:spcPct val="20000"/>
              </a:spcBef>
              <a:defRPr/>
            </a:pPr>
            <a:endParaRPr lang="es-ES" sz="2600" dirty="0"/>
          </a:p>
          <a:p>
            <a:pPr>
              <a:spcBef>
                <a:spcPct val="20000"/>
              </a:spcBef>
              <a:defRPr/>
            </a:pPr>
            <a:r>
              <a:rPr lang="es-ES" sz="3200" dirty="0"/>
              <a:t>1.    </a:t>
            </a:r>
            <a:r>
              <a:rPr lang="es-ES" sz="3000" dirty="0"/>
              <a:t>Quehacer teológico </a:t>
            </a:r>
            <a:r>
              <a:rPr lang="es-ES" sz="1600" dirty="0"/>
              <a:t>(predicar al Jesucristo real; estudio, contemplación con fundamento), </a:t>
            </a:r>
          </a:p>
          <a:p>
            <a:pPr>
              <a:spcBef>
                <a:spcPct val="20000"/>
              </a:spcBef>
              <a:defRPr/>
            </a:pPr>
            <a:r>
              <a:rPr lang="es-ES" sz="3000" dirty="0"/>
              <a:t>	filosóficamente fundamentado, </a:t>
            </a:r>
          </a:p>
          <a:p>
            <a:pPr>
              <a:spcBef>
                <a:spcPct val="20000"/>
              </a:spcBef>
              <a:defRPr/>
            </a:pPr>
            <a:r>
              <a:rPr lang="es-ES" sz="3000" dirty="0"/>
              <a:t>		</a:t>
            </a:r>
            <a:r>
              <a:rPr lang="es-ES" sz="3000" dirty="0">
                <a:solidFill>
                  <a:prstClr val="black"/>
                </a:solidFill>
              </a:rPr>
              <a:t>en diálogo con las ciencias </a:t>
            </a:r>
          </a:p>
          <a:p>
            <a:pPr>
              <a:spcBef>
                <a:spcPct val="20000"/>
              </a:spcBef>
              <a:defRPr/>
            </a:pPr>
            <a:r>
              <a:rPr lang="es-ES" sz="3000" dirty="0">
                <a:solidFill>
                  <a:prstClr val="black"/>
                </a:solidFill>
              </a:rPr>
              <a:t>			y en diálogo con la pastoral </a:t>
            </a:r>
            <a:r>
              <a:rPr lang="es-ES" sz="1600" dirty="0">
                <a:solidFill>
                  <a:prstClr val="black"/>
                </a:solidFill>
              </a:rPr>
              <a:t>(en contacto con la gente real)</a:t>
            </a:r>
          </a:p>
          <a:p>
            <a:pPr>
              <a:spcBef>
                <a:spcPct val="20000"/>
              </a:spcBef>
              <a:defRPr/>
            </a:pPr>
            <a:endParaRPr lang="es-ES" sz="3000" dirty="0">
              <a:solidFill>
                <a:prstClr val="black"/>
              </a:solidFill>
            </a:endParaRPr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3200" dirty="0">
                <a:solidFill>
                  <a:prstClr val="black"/>
                </a:solidFill>
              </a:rPr>
              <a:t>2.   </a:t>
            </a:r>
            <a:r>
              <a:rPr lang="es-ES" sz="3000" dirty="0">
                <a:solidFill>
                  <a:prstClr val="black"/>
                </a:solidFill>
              </a:rPr>
              <a:t>Misión educativa  </a:t>
            </a:r>
            <a:r>
              <a:rPr lang="es-ES" sz="1600" dirty="0">
                <a:solidFill>
                  <a:prstClr val="black"/>
                </a:solidFill>
              </a:rPr>
              <a:t>(para lograr gente madura)</a:t>
            </a:r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3000" dirty="0"/>
              <a:t>		</a:t>
            </a:r>
            <a:r>
              <a:rPr lang="es-ES" sz="2400" dirty="0"/>
              <a:t>- Madurez humana</a:t>
            </a:r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2400" dirty="0"/>
              <a:t>			- Madurez cristiana </a:t>
            </a:r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2400" dirty="0"/>
              <a:t>				- Madurez dominicana</a:t>
            </a:r>
          </a:p>
          <a:p>
            <a:pPr marL="370383" indent="-370383">
              <a:spcBef>
                <a:spcPct val="20000"/>
              </a:spcBef>
              <a:defRPr/>
            </a:pPr>
            <a:endParaRPr lang="es-ES" dirty="0"/>
          </a:p>
          <a:p>
            <a:pPr marL="370383" indent="-370383">
              <a:spcBef>
                <a:spcPct val="20000"/>
              </a:spcBef>
              <a:defRPr/>
            </a:pPr>
            <a:endParaRPr lang="es-ES" dirty="0">
              <a:solidFill>
                <a:prstClr val="black"/>
              </a:solidFill>
            </a:endParaRPr>
          </a:p>
          <a:p>
            <a:pPr marL="555574" indent="-555574">
              <a:spcBef>
                <a:spcPct val="20000"/>
              </a:spcBef>
              <a:defRPr/>
            </a:pPr>
            <a:endParaRPr lang="es-ES" sz="35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820146" y="3977573"/>
            <a:ext cx="4315203" cy="786333"/>
          </a:xfrm>
          <a:prstGeom prst="rect">
            <a:avLst/>
          </a:prstGeom>
        </p:spPr>
        <p:txBody>
          <a:bodyPr vert="horz" lIns="98769" tIns="49384" rIns="98769" bIns="49384" rtlCol="0">
            <a:normAutofit/>
          </a:bodyPr>
          <a:lstStyle/>
          <a:p>
            <a:pPr marL="370383" indent="-370383">
              <a:spcBef>
                <a:spcPct val="20000"/>
              </a:spcBef>
              <a:defRPr/>
            </a:pPr>
            <a:endParaRPr lang="es-ES" sz="35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896060" y="5317754"/>
            <a:ext cx="4315203" cy="786333"/>
          </a:xfrm>
          <a:prstGeom prst="rect">
            <a:avLst/>
          </a:prstGeom>
        </p:spPr>
        <p:txBody>
          <a:bodyPr vert="horz" lIns="98769" tIns="49384" rIns="98769" bIns="49384" rtlCol="0">
            <a:normAutofit/>
          </a:bodyPr>
          <a:lstStyle/>
          <a:p>
            <a:pPr marL="370383" indent="-370383">
              <a:spcBef>
                <a:spcPct val="20000"/>
              </a:spcBef>
              <a:defRPr/>
            </a:pPr>
            <a:endParaRPr lang="es-ES" sz="35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2291" y="572142"/>
            <a:ext cx="8327512" cy="976105"/>
          </a:xfrm>
        </p:spPr>
        <p:txBody>
          <a:bodyPr>
            <a:normAutofit/>
          </a:bodyPr>
          <a:lstStyle/>
          <a:p>
            <a:r>
              <a:rPr lang="es-ES" dirty="0" smtClean="0"/>
              <a:t>PRIORIDADES: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32523" cy="114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208528" y="1800696"/>
            <a:ext cx="10204910" cy="5256584"/>
          </a:xfrm>
          <a:prstGeom prst="rect">
            <a:avLst/>
          </a:prstGeom>
        </p:spPr>
        <p:txBody>
          <a:bodyPr vert="horz" lIns="98769" tIns="49384" rIns="98769" bIns="49384" rtlCol="0">
            <a:normAutofit lnSpcReduction="1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es-ES" sz="3200" dirty="0"/>
              <a:t>3.  </a:t>
            </a:r>
            <a:r>
              <a:rPr lang="es-ES" sz="3000" dirty="0"/>
              <a:t>Promoción de </a:t>
            </a:r>
          </a:p>
          <a:p>
            <a:pPr lvl="0">
              <a:spcBef>
                <a:spcPct val="20000"/>
              </a:spcBef>
              <a:defRPr/>
            </a:pPr>
            <a:r>
              <a:rPr lang="es-ES" sz="2600" dirty="0"/>
              <a:t>	 + Derechos Humanos </a:t>
            </a:r>
            <a:r>
              <a:rPr lang="es-ES" sz="1500" dirty="0"/>
              <a:t>, </a:t>
            </a:r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2600" dirty="0">
                <a:solidFill>
                  <a:prstClr val="black"/>
                </a:solidFill>
              </a:rPr>
              <a:t>			+ Justicia, </a:t>
            </a:r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2600" dirty="0"/>
              <a:t>				+ Paz, </a:t>
            </a:r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2600" dirty="0"/>
              <a:t>					+ Integridad de la Creación.</a:t>
            </a:r>
          </a:p>
          <a:p>
            <a:pPr marL="370383" indent="-370383">
              <a:spcBef>
                <a:spcPct val="20000"/>
              </a:spcBef>
              <a:defRPr/>
            </a:pPr>
            <a:endParaRPr lang="es-ES" sz="3200" dirty="0"/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3200" dirty="0"/>
              <a:t>4. </a:t>
            </a:r>
            <a:r>
              <a:rPr lang="es-ES" sz="3000" dirty="0"/>
              <a:t>Diálogo y encuentro con  </a:t>
            </a:r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2500" dirty="0"/>
              <a:t>		</a:t>
            </a:r>
            <a:r>
              <a:rPr lang="es-ES" sz="2600" dirty="0"/>
              <a:t>+ Medios de comunicación social </a:t>
            </a:r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2600" dirty="0"/>
              <a:t>			+ El mundo de lo cultural,</a:t>
            </a:r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2600" dirty="0"/>
              <a:t>				+ El mundo de lo artístico, </a:t>
            </a:r>
          </a:p>
          <a:p>
            <a:pPr marL="370383" indent="-370383">
              <a:spcBef>
                <a:spcPct val="20000"/>
              </a:spcBef>
              <a:defRPr/>
            </a:pPr>
            <a:r>
              <a:rPr lang="es-ES" sz="2600" dirty="0"/>
              <a:t>					+ Integridad de la Creación.</a:t>
            </a:r>
            <a:endParaRPr lang="es-ES" sz="35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896060" y="5317754"/>
            <a:ext cx="4315203" cy="786333"/>
          </a:xfrm>
          <a:prstGeom prst="rect">
            <a:avLst/>
          </a:prstGeom>
        </p:spPr>
        <p:txBody>
          <a:bodyPr vert="horz" lIns="98769" tIns="49384" rIns="98769" bIns="49384" rtlCol="0">
            <a:normAutofit/>
          </a:bodyPr>
          <a:lstStyle/>
          <a:p>
            <a:pPr marL="370383" indent="-370383">
              <a:spcBef>
                <a:spcPct val="20000"/>
              </a:spcBef>
              <a:defRPr/>
            </a:pPr>
            <a:endParaRPr lang="es-ES" sz="35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2291" y="572142"/>
            <a:ext cx="8327512" cy="976105"/>
          </a:xfrm>
        </p:spPr>
        <p:txBody>
          <a:bodyPr>
            <a:normAutofit/>
          </a:bodyPr>
          <a:lstStyle/>
          <a:p>
            <a:r>
              <a:rPr lang="es-ES" dirty="0" smtClean="0"/>
              <a:t>PRIORIDADES: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32523" cy="114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924158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2289" y="535988"/>
            <a:ext cx="8113739" cy="970795"/>
          </a:xfrm>
        </p:spPr>
        <p:txBody>
          <a:bodyPr>
            <a:noAutofit/>
          </a:bodyPr>
          <a:lstStyle/>
          <a:p>
            <a:pPr marL="370383" indent="-370383">
              <a:spcBef>
                <a:spcPct val="20000"/>
              </a:spcBef>
              <a:defRPr/>
            </a:pPr>
            <a:r>
              <a:rPr lang="es-ES" dirty="0" smtClean="0"/>
              <a:t>RETOS:</a:t>
            </a:r>
            <a:endParaRPr lang="es-ES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3805340" y="5081829"/>
            <a:ext cx="4315203" cy="786333"/>
          </a:xfrm>
          <a:prstGeom prst="rect">
            <a:avLst/>
          </a:prstGeom>
        </p:spPr>
        <p:txBody>
          <a:bodyPr vert="horz" lIns="98769" tIns="49384" rIns="98769" bIns="49384" rtlCol="0">
            <a:normAutofit/>
          </a:bodyPr>
          <a:lstStyle/>
          <a:p>
            <a:pPr marL="370383" indent="-370383">
              <a:spcBef>
                <a:spcPct val="20000"/>
              </a:spcBef>
              <a:defRPr/>
            </a:pPr>
            <a:endParaRPr lang="es-ES" sz="33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79" y="0"/>
            <a:ext cx="2832523" cy="114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598061" y="1698765"/>
            <a:ext cx="9715868" cy="5665138"/>
          </a:xfrm>
          <a:prstGeom prst="rect">
            <a:avLst/>
          </a:prstGeom>
        </p:spPr>
        <p:txBody>
          <a:bodyPr vert="horz" lIns="98769" tIns="49384" rIns="98769" bIns="49384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70383" indent="-370383" algn="l">
              <a:spcBef>
                <a:spcPct val="20000"/>
              </a:spcBef>
              <a:defRPr/>
            </a:pPr>
            <a:r>
              <a:rPr lang="es-ES" sz="3300" dirty="0"/>
              <a:t>	1. </a:t>
            </a:r>
            <a:r>
              <a:rPr lang="es-ES" sz="3300" dirty="0" smtClean="0"/>
              <a:t> </a:t>
            </a:r>
            <a:r>
              <a:rPr lang="es-ES" sz="3100" dirty="0" smtClean="0"/>
              <a:t>Misión </a:t>
            </a:r>
            <a:r>
              <a:rPr lang="es-ES" sz="3100" dirty="0"/>
              <a:t>compartida: </a:t>
            </a:r>
          </a:p>
          <a:p>
            <a:pPr marL="370383" indent="-370383" algn="l">
              <a:spcBef>
                <a:spcPct val="20000"/>
              </a:spcBef>
              <a:defRPr/>
            </a:pPr>
            <a:r>
              <a:rPr lang="es-ES" sz="3100" dirty="0"/>
              <a:t>			</a:t>
            </a:r>
            <a:r>
              <a:rPr lang="es-ES" sz="2200" dirty="0"/>
              <a:t>Los laicos no son solo receptores de la predicación. Debemos recibir y darnos todos.</a:t>
            </a:r>
            <a:r>
              <a:rPr lang="es-ES" sz="1700" dirty="0"/>
              <a:t/>
            </a:r>
            <a:br>
              <a:rPr lang="es-ES" sz="1700" dirty="0"/>
            </a:br>
            <a:endParaRPr lang="es-ES" sz="1700" dirty="0"/>
          </a:p>
          <a:p>
            <a:pPr marL="370383" indent="-370383" algn="l">
              <a:spcBef>
                <a:spcPct val="20000"/>
              </a:spcBef>
              <a:defRPr/>
            </a:pPr>
            <a:r>
              <a:rPr lang="es-ES" sz="1700" dirty="0"/>
              <a:t/>
            </a:r>
            <a:br>
              <a:rPr lang="es-ES" sz="1700" dirty="0"/>
            </a:br>
            <a:r>
              <a:rPr lang="es-ES" sz="3300" dirty="0">
                <a:solidFill>
                  <a:prstClr val="black"/>
                </a:solidFill>
              </a:rPr>
              <a:t>2. </a:t>
            </a:r>
            <a:r>
              <a:rPr lang="es-ES" sz="3300" dirty="0" smtClean="0">
                <a:solidFill>
                  <a:prstClr val="black"/>
                </a:solidFill>
              </a:rPr>
              <a:t> </a:t>
            </a:r>
            <a:r>
              <a:rPr lang="es-ES" sz="3100" dirty="0" smtClean="0">
                <a:solidFill>
                  <a:prstClr val="black"/>
                </a:solidFill>
              </a:rPr>
              <a:t>Facilidades</a:t>
            </a:r>
            <a:r>
              <a:rPr lang="es-ES" sz="3100" dirty="0">
                <a:solidFill>
                  <a:prstClr val="black"/>
                </a:solidFill>
              </a:rPr>
              <a:t>: </a:t>
            </a:r>
          </a:p>
          <a:p>
            <a:pPr marL="370383" indent="-370383" algn="l">
              <a:spcBef>
                <a:spcPct val="20000"/>
              </a:spcBef>
              <a:defRPr/>
            </a:pPr>
            <a:r>
              <a:rPr lang="es-ES" sz="3100" dirty="0">
                <a:solidFill>
                  <a:prstClr val="black"/>
                </a:solidFill>
              </a:rPr>
              <a:t>			</a:t>
            </a:r>
            <a:r>
              <a:rPr lang="es-ES" sz="2200" dirty="0">
                <a:solidFill>
                  <a:prstClr val="black"/>
                </a:solidFill>
              </a:rPr>
              <a:t>Somos más, nos comunicamos más, participamos más.</a:t>
            </a:r>
            <a:r>
              <a:rPr lang="es-ES" sz="1700" dirty="0">
                <a:solidFill>
                  <a:prstClr val="black"/>
                </a:solidFill>
              </a:rPr>
              <a:t/>
            </a:r>
            <a:br>
              <a:rPr lang="es-ES" sz="1700" dirty="0">
                <a:solidFill>
                  <a:prstClr val="black"/>
                </a:solidFill>
              </a:rPr>
            </a:br>
            <a:endParaRPr lang="es-ES" sz="1700" dirty="0">
              <a:solidFill>
                <a:prstClr val="black"/>
              </a:solidFill>
            </a:endParaRPr>
          </a:p>
          <a:p>
            <a:pPr marL="370383" indent="-370383" algn="l">
              <a:spcBef>
                <a:spcPct val="20000"/>
              </a:spcBef>
              <a:defRPr/>
            </a:pPr>
            <a:r>
              <a:rPr lang="es-ES" sz="1500" dirty="0">
                <a:solidFill>
                  <a:prstClr val="black"/>
                </a:solidFill>
              </a:rPr>
              <a:t/>
            </a:r>
            <a:br>
              <a:rPr lang="es-ES" sz="1500" dirty="0">
                <a:solidFill>
                  <a:prstClr val="black"/>
                </a:solidFill>
              </a:rPr>
            </a:br>
            <a:r>
              <a:rPr lang="es-ES" sz="3300" dirty="0">
                <a:solidFill>
                  <a:prstClr val="black"/>
                </a:solidFill>
              </a:rPr>
              <a:t>3. </a:t>
            </a:r>
            <a:r>
              <a:rPr lang="es-ES" sz="3300" dirty="0" smtClean="0">
                <a:solidFill>
                  <a:prstClr val="black"/>
                </a:solidFill>
              </a:rPr>
              <a:t> </a:t>
            </a:r>
            <a:r>
              <a:rPr lang="es-ES" sz="3100" dirty="0" smtClean="0">
                <a:solidFill>
                  <a:prstClr val="black"/>
                </a:solidFill>
              </a:rPr>
              <a:t>Problemas</a:t>
            </a:r>
            <a:r>
              <a:rPr lang="es-ES" sz="3100" dirty="0">
                <a:solidFill>
                  <a:prstClr val="black"/>
                </a:solidFill>
              </a:rPr>
              <a:t>: </a:t>
            </a:r>
          </a:p>
          <a:p>
            <a:pPr marL="370383" indent="-370383" algn="l">
              <a:spcBef>
                <a:spcPct val="20000"/>
              </a:spcBef>
              <a:defRPr/>
            </a:pPr>
            <a:r>
              <a:rPr lang="es-ES" sz="3100" dirty="0">
                <a:solidFill>
                  <a:prstClr val="black"/>
                </a:solidFill>
              </a:rPr>
              <a:t>			</a:t>
            </a:r>
            <a:r>
              <a:rPr lang="es-ES" sz="2200" dirty="0">
                <a:solidFill>
                  <a:prstClr val="black"/>
                </a:solidFill>
              </a:rPr>
              <a:t>Se amplía el ámbito. Estructura demasiado lejana a cada fraternidad.</a:t>
            </a:r>
            <a:br>
              <a:rPr lang="es-ES" sz="2200" dirty="0">
                <a:solidFill>
                  <a:prstClr val="black"/>
                </a:solidFill>
              </a:rPr>
            </a:br>
            <a:r>
              <a:rPr lang="es-ES" sz="2200" dirty="0"/>
              <a:t/>
            </a:r>
            <a:br>
              <a:rPr lang="es-ES" sz="2200" dirty="0"/>
            </a:br>
            <a:endParaRPr lang="es-ES" sz="2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50</Words>
  <Application>Microsoft Office PowerPoint</Application>
  <PresentationFormat>Personalizado</PresentationFormat>
  <Paragraphs>41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PRIORIDADES:</vt:lpstr>
      <vt:lpstr>PRIORIDADES:</vt:lpstr>
      <vt:lpstr>RETOS: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</dc:creator>
  <cp:lastModifiedBy>Antonio</cp:lastModifiedBy>
  <cp:revision>42</cp:revision>
  <cp:lastPrinted>2016-04-22T07:21:23Z</cp:lastPrinted>
  <dcterms:created xsi:type="dcterms:W3CDTF">2016-04-20T18:01:19Z</dcterms:created>
  <dcterms:modified xsi:type="dcterms:W3CDTF">2016-04-26T07:11:10Z</dcterms:modified>
</cp:coreProperties>
</file>